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ph type="title"/>
          </p:nvPr>
        </p:nvSpPr>
        <p:spPr>
          <a:xfrm>
            <a:off x="432000" y="449725"/>
            <a:ext cx="69084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Machine Learning Model Outco</a:t>
            </a:r>
            <a:r>
              <a:rPr lang="en"/>
              <a:t>mes</a:t>
            </a:r>
            <a:endParaRPr/>
          </a:p>
        </p:txBody>
      </p:sp>
      <p:sp>
        <p:nvSpPr>
          <p:cNvPr id="156" name="Google Shape;156;p8"/>
          <p:cNvSpPr txBox="1"/>
          <p:nvPr>
            <p:ph idx="1" type="subTitle"/>
          </p:nvPr>
        </p:nvSpPr>
        <p:spPr>
          <a:xfrm>
            <a:off x="220075" y="865900"/>
            <a:ext cx="7351500" cy="58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Executive summary report for the New York City Taxi and Limousine Commission</a:t>
            </a:r>
            <a:endParaRPr/>
          </a:p>
          <a:p>
            <a:pPr indent="0" lvl="0" marL="0" rtl="0" algn="ctr">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F1 scores for random forest and XGboost models</a:t>
            </a:r>
            <a:endParaRPr i="1" sz="1100">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a:solidFill>
                <a:schemeClr val="accent2"/>
              </a:solidFill>
              <a:latin typeface="Roboto"/>
              <a:ea typeface="Roboto"/>
              <a:cs typeface="Roboto"/>
              <a:sym typeface="Roboto"/>
            </a:endParaRPr>
          </a:p>
        </p:txBody>
      </p:sp>
      <p:sp>
        <p:nvSpPr>
          <p:cNvPr id="160" name="Google Shape;160;p8"/>
          <p:cNvSpPr txBox="1"/>
          <p:nvPr/>
        </p:nvSpPr>
        <p:spPr>
          <a:xfrm>
            <a:off x="2031625" y="3414938"/>
            <a:ext cx="5540100" cy="9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The data team used two different modeling architectures and compared their results. Unfortunately, neither approach </a:t>
            </a:r>
            <a:r>
              <a:rPr lang="en" sz="1100">
                <a:solidFill>
                  <a:schemeClr val="accent2"/>
                </a:solidFill>
                <a:latin typeface="Roboto"/>
                <a:ea typeface="Roboto"/>
                <a:cs typeface="Roboto"/>
                <a:sym typeface="Roboto"/>
              </a:rPr>
              <a:t>delivered</a:t>
            </a:r>
            <a:r>
              <a:rPr lang="en" sz="1100">
                <a:solidFill>
                  <a:schemeClr val="accent2"/>
                </a:solidFill>
                <a:latin typeface="Roboto"/>
                <a:ea typeface="Roboto"/>
                <a:cs typeface="Roboto"/>
                <a:sym typeface="Roboto"/>
              </a:rPr>
              <a:t> </a:t>
            </a:r>
            <a:r>
              <a:rPr lang="en" sz="1100">
                <a:solidFill>
                  <a:schemeClr val="accent2"/>
                </a:solidFill>
                <a:latin typeface="Roboto"/>
                <a:ea typeface="Roboto"/>
                <a:cs typeface="Roboto"/>
                <a:sym typeface="Roboto"/>
              </a:rPr>
              <a:t>strong predictions. As a result, the team would recommend using this model as a tool to derive deeper business insight, or at best a very rough guide to taxi drivers. The next steps section offers suggestions for additional analysis that could improve the usability of the results.</a:t>
            </a:r>
            <a:endParaRPr sz="110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48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Behind the data</a:t>
            </a:r>
            <a:endParaRPr b="1" sz="1200"/>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The data team’s </a:t>
            </a:r>
            <a:r>
              <a:rPr lang="en" sz="1100">
                <a:solidFill>
                  <a:schemeClr val="accent2"/>
                </a:solidFill>
                <a:latin typeface="Roboto"/>
                <a:ea typeface="Roboto"/>
                <a:cs typeface="Roboto"/>
                <a:sym typeface="Roboto"/>
              </a:rPr>
              <a:t>assumption</a:t>
            </a:r>
            <a:r>
              <a:rPr lang="en" sz="1100">
                <a:solidFill>
                  <a:schemeClr val="accent2"/>
                </a:solidFill>
                <a:latin typeface="Roboto"/>
                <a:ea typeface="Roboto"/>
                <a:cs typeface="Roboto"/>
                <a:sym typeface="Roboto"/>
              </a:rPr>
              <a:t> was that a trip’s </a:t>
            </a:r>
            <a:r>
              <a:rPr lang="en" sz="1100">
                <a:solidFill>
                  <a:schemeClr val="accent2"/>
                </a:solidFill>
                <a:latin typeface="Roboto"/>
                <a:ea typeface="Roboto"/>
                <a:cs typeface="Roboto"/>
                <a:sym typeface="Roboto"/>
              </a:rPr>
              <a:t>itinerary</a:t>
            </a:r>
            <a:r>
              <a:rPr lang="en" sz="1100">
                <a:solidFill>
                  <a:schemeClr val="accent2"/>
                </a:solidFill>
                <a:latin typeface="Roboto"/>
                <a:ea typeface="Roboto"/>
                <a:cs typeface="Roboto"/>
                <a:sym typeface="Roboto"/>
              </a:rPr>
              <a:t>, predicted fare amount, and time of day may have a </a:t>
            </a:r>
            <a:r>
              <a:rPr lang="en" sz="1100">
                <a:solidFill>
                  <a:schemeClr val="accent2"/>
                </a:solidFill>
                <a:latin typeface="Roboto"/>
                <a:ea typeface="Roboto"/>
                <a:cs typeface="Roboto"/>
                <a:sym typeface="Roboto"/>
              </a:rPr>
              <a:t>strong</a:t>
            </a:r>
            <a:r>
              <a:rPr lang="en" sz="1100">
                <a:solidFill>
                  <a:schemeClr val="accent2"/>
                </a:solidFill>
                <a:latin typeface="Roboto"/>
                <a:ea typeface="Roboto"/>
                <a:cs typeface="Roboto"/>
                <a:sym typeface="Roboto"/>
              </a:rPr>
              <a:t> enough relationship </a:t>
            </a:r>
            <a:r>
              <a:rPr lang="en" sz="1100">
                <a:solidFill>
                  <a:schemeClr val="accent2"/>
                </a:solidFill>
                <a:latin typeface="Roboto"/>
                <a:ea typeface="Roboto"/>
                <a:cs typeface="Roboto"/>
                <a:sym typeface="Roboto"/>
              </a:rPr>
              <a:t>with tip amount that we could accurately predict generous tipping.</a:t>
            </a:r>
            <a:endParaRPr sz="1100">
              <a:solidFill>
                <a:schemeClr val="accent2"/>
              </a:solidFill>
              <a:latin typeface="Roboto"/>
              <a:ea typeface="Roboto"/>
              <a:cs typeface="Roboto"/>
              <a:sym typeface="Roboto"/>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After the data team built the identified models and performed the testing, it became clear that there was not as strong a correlation as anticipated, with an F</a:t>
            </a:r>
            <a:r>
              <a:rPr baseline="-25000" lang="en" sz="11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score of just 0.350.</a:t>
            </a:r>
            <a:endParaRPr sz="110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Results Summary</a:t>
            </a:r>
            <a:endParaRPr b="1" sz="1200">
              <a:solidFill>
                <a:schemeClr val="accent2"/>
              </a:solidFill>
            </a:endParaRPr>
          </a:p>
          <a:p>
            <a:pPr indent="0" lvl="0" marL="0" rtl="0" algn="l">
              <a:spcBef>
                <a:spcPts val="1000"/>
              </a:spcBef>
              <a:spcAft>
                <a:spcPts val="0"/>
              </a:spcAft>
              <a:buNone/>
            </a:pPr>
            <a:r>
              <a:rPr lang="en" sz="1100">
                <a:solidFill>
                  <a:schemeClr val="accent2"/>
                </a:solidFill>
                <a:latin typeface="Roboto"/>
                <a:ea typeface="Roboto"/>
                <a:cs typeface="Roboto"/>
                <a:sym typeface="Roboto"/>
              </a:rPr>
              <a:t>The resulting </a:t>
            </a:r>
            <a:r>
              <a:rPr lang="en" sz="1100">
                <a:solidFill>
                  <a:schemeClr val="accent2"/>
                </a:solidFill>
                <a:latin typeface="Roboto"/>
                <a:ea typeface="Roboto"/>
                <a:cs typeface="Roboto"/>
                <a:sym typeface="Roboto"/>
              </a:rPr>
              <a:t>algorith</a:t>
            </a:r>
            <a:r>
              <a:rPr lang="en" sz="1100">
                <a:solidFill>
                  <a:schemeClr val="accent2"/>
                </a:solidFill>
                <a:latin typeface="Roboto"/>
                <a:ea typeface="Roboto"/>
                <a:cs typeface="Roboto"/>
                <a:sym typeface="Roboto"/>
              </a:rPr>
              <a:t>m is usable to predict riders who might be generous tippers, but has serious limitations to its </a:t>
            </a:r>
            <a:r>
              <a:rPr lang="en" sz="1100">
                <a:solidFill>
                  <a:schemeClr val="accent2"/>
                </a:solidFill>
                <a:latin typeface="Roboto"/>
                <a:ea typeface="Roboto"/>
                <a:cs typeface="Roboto"/>
                <a:sym typeface="Roboto"/>
              </a:rPr>
              <a:t>usability</a:t>
            </a:r>
            <a:r>
              <a:rPr lang="en" sz="1100">
                <a:solidFill>
                  <a:schemeClr val="accent2"/>
                </a:solidFill>
                <a:latin typeface="Roboto"/>
                <a:ea typeface="Roboto"/>
                <a:cs typeface="Roboto"/>
                <a:sym typeface="Roboto"/>
              </a:rPr>
              <a:t> in informing business decisions. Refer to the “next steps” section for suggestions.</a:t>
            </a:r>
            <a:endParaRPr sz="110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10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with a very high degree of uncertainty. However, additional data is needed </a:t>
            </a:r>
            <a:r>
              <a:rPr lang="en" sz="1100">
                <a:solidFill>
                  <a:schemeClr val="accent2"/>
                </a:solidFill>
                <a:latin typeface="Roboto"/>
                <a:ea typeface="Roboto"/>
                <a:cs typeface="Roboto"/>
                <a:sym typeface="Roboto"/>
              </a:rPr>
              <a:t>to realize significant improvement to the model.</a:t>
            </a:r>
            <a:endParaRPr sz="110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Future model suggestions</a:t>
            </a:r>
            <a:endParaRPr b="1" sz="1200">
              <a:solidFill>
                <a:schemeClr val="accent2"/>
              </a:solidFill>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Collect/add more granular driver and user-level data, including past tipping behavior.</a:t>
            </a:r>
            <a:endParaRPr sz="1100">
              <a:solidFill>
                <a:schemeClr val="accent2"/>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en" sz="1100">
                <a:solidFill>
                  <a:schemeClr val="accent2"/>
                </a:solidFill>
                <a:latin typeface="Roboto"/>
                <a:ea typeface="Roboto"/>
                <a:cs typeface="Roboto"/>
                <a:sym typeface="Roboto"/>
              </a:rPr>
              <a:t>Cluster with K-means and analyze the clusters to derive insights from the data</a:t>
            </a:r>
            <a:endParaRPr sz="1100">
              <a:solidFill>
                <a:schemeClr val="accent2"/>
              </a:solidFill>
              <a:latin typeface="Roboto"/>
              <a:ea typeface="Roboto"/>
              <a:cs typeface="Roboto"/>
              <a:sym typeface="Roboto"/>
            </a:endParaRPr>
          </a:p>
        </p:txBody>
      </p:sp>
      <p:pic>
        <p:nvPicPr>
          <p:cNvPr id="165" name="Google Shape;165;p8"/>
          <p:cNvPicPr preferRelativeResize="0"/>
          <p:nvPr/>
        </p:nvPicPr>
        <p:blipFill>
          <a:blip r:embed="rId3">
            <a:alphaModFix/>
          </a:blip>
          <a:stretch>
            <a:fillRect/>
          </a:stretch>
        </p:blipFill>
        <p:spPr>
          <a:xfrm>
            <a:off x="3999000" y="4779786"/>
            <a:ext cx="3341400" cy="1323937"/>
          </a:xfrm>
          <a:prstGeom prst="rect">
            <a:avLst/>
          </a:prstGeom>
          <a:noFill/>
          <a:ln>
            <a:noFill/>
          </a:ln>
        </p:spPr>
      </p:pic>
      <p:sp>
        <p:nvSpPr>
          <p:cNvPr id="166" name="Google Shape;166;p8"/>
          <p:cNvSpPr/>
          <p:nvPr/>
        </p:nvSpPr>
        <p:spPr>
          <a:xfrm>
            <a:off x="5919988" y="4764050"/>
            <a:ext cx="615900" cy="1323900"/>
          </a:xfrm>
          <a:prstGeom prst="roundRect">
            <a:avLst>
              <a:gd fmla="val 16667" name="adj"/>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